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97" r:id="rId2"/>
    <p:sldId id="298" r:id="rId3"/>
    <p:sldId id="299" r:id="rId4"/>
    <p:sldId id="300" r:id="rId5"/>
    <p:sldId id="330" r:id="rId6"/>
    <p:sldId id="331" r:id="rId7"/>
    <p:sldId id="332" r:id="rId8"/>
    <p:sldId id="295" r:id="rId9"/>
    <p:sldId id="296" r:id="rId10"/>
    <p:sldId id="293" r:id="rId11"/>
    <p:sldId id="271" r:id="rId12"/>
    <p:sldId id="273" r:id="rId13"/>
    <p:sldId id="382" r:id="rId14"/>
    <p:sldId id="322" r:id="rId15"/>
    <p:sldId id="400" r:id="rId16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843"/>
    <a:srgbClr val="3F3937"/>
    <a:srgbClr val="2B5A81"/>
    <a:srgbClr val="7C2A96"/>
    <a:srgbClr val="5F4977"/>
    <a:srgbClr val="824E14"/>
    <a:srgbClr val="B5330B"/>
    <a:srgbClr val="CC3300"/>
    <a:srgbClr val="583789"/>
    <a:srgbClr val="41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314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000E-7560-443B-99BB-B7EBC3EB0D1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707DE-17FF-4846-B13F-48C953F499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00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 projekcie | Zaczytani.org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12709" r="1818"/>
          <a:stretch/>
        </p:blipFill>
        <p:spPr>
          <a:xfrm>
            <a:off x="463649" y="692696"/>
            <a:ext cx="8510201" cy="4297064"/>
          </a:xfrm>
          <a:prstGeom prst="rect">
            <a:avLst/>
          </a:prstGeom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73492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843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540"/>
            <a:ext cx="2016021" cy="191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971600" y="2708920"/>
            <a:ext cx="692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MBP w Opolu na tle pozostałych bibliotek </a:t>
            </a:r>
            <a:r>
              <a:rPr lang="pl-PL" dirty="0" smtClean="0"/>
              <a:t>wyróżniła </a:t>
            </a:r>
            <a:r>
              <a:rPr lang="pl-PL" dirty="0"/>
              <a:t>się </a:t>
            </a:r>
            <a:r>
              <a:rPr lang="pl-PL" dirty="0" smtClean="0"/>
              <a:t>ilością </a:t>
            </a:r>
            <a:r>
              <a:rPr lang="pl-PL" dirty="0"/>
              <a:t>zorganizowanych imprez promujących czytelnictwo. </a:t>
            </a:r>
            <a:r>
              <a:rPr lang="pl-PL" dirty="0" smtClean="0"/>
              <a:t>Biblioteka była </a:t>
            </a:r>
            <a:r>
              <a:rPr lang="pl-PL" dirty="0"/>
              <a:t>obecna w najważniejszych opolskich imprezach </a:t>
            </a:r>
            <a:r>
              <a:rPr lang="pl-PL" dirty="0" smtClean="0"/>
              <a:t>kulturalnych, </a:t>
            </a:r>
            <a:r>
              <a:rPr lang="pl-PL" dirty="0"/>
              <a:t>jak X Opolska Jesień literacka, III Noc Kultury (z warsztatami, plenerową grą detektywistyczną, prelekcjami, filmami), Narodowe Czytanie Pana Tadeusza. </a:t>
            </a:r>
            <a:endParaRPr lang="pl-PL" dirty="0" smtClean="0"/>
          </a:p>
          <a:p>
            <a:pPr algn="just"/>
            <a:r>
              <a:rPr lang="pl-PL" dirty="0" smtClean="0"/>
              <a:t>Bogata </a:t>
            </a:r>
            <a:r>
              <a:rPr lang="pl-PL" dirty="0"/>
              <a:t>oferta imprez kulturalnych i edukacyjnych popularyzujących czytelnictwo organizowanych samodzielnie lub we współpracy z wieloma instytucjami obejmowała ponadto liczne wystawy, koncerty, zajęcia edukacyjne dla dzieci, młodzieży, dorosłych i seniorów, warsztaty fotograficzne, spotkania z pisarzami i artystami – podkreśla jury konkursu.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4110"/>
            <a:ext cx="568863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4" y="6125240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388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60648"/>
            <a:ext cx="7560840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Wypożyczenie czytnika </a:t>
            </a:r>
            <a:r>
              <a:rPr lang="pl-P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ebooków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z biblioteki</a:t>
            </a:r>
          </a:p>
          <a:p>
            <a:pPr algn="just"/>
            <a:endParaRPr lang="pl-PL" sz="2400" b="1" dirty="0" smtClean="0">
              <a:solidFill>
                <a:srgbClr val="905230"/>
              </a:solidFill>
            </a:endParaRPr>
          </a:p>
          <a:p>
            <a:pPr algn="just"/>
            <a:endParaRPr lang="pl-PL" sz="2400" b="1" dirty="0">
              <a:solidFill>
                <a:srgbClr val="905230"/>
              </a:solidFill>
            </a:endParaRPr>
          </a:p>
          <a:p>
            <a:pPr algn="just"/>
            <a:endParaRPr lang="pl-PL" sz="2400" b="1" dirty="0" smtClean="0">
              <a:solidFill>
                <a:srgbClr val="905230"/>
              </a:solidFill>
            </a:endParaRPr>
          </a:p>
          <a:p>
            <a:pPr algn="just"/>
            <a:endParaRPr lang="pl-PL" sz="2400" b="1" dirty="0">
              <a:solidFill>
                <a:srgbClr val="905230"/>
              </a:solidFill>
            </a:endParaRPr>
          </a:p>
          <a:p>
            <a:pPr marL="0" indent="0" algn="just">
              <a:buNone/>
            </a:pPr>
            <a:endParaRPr lang="pl-PL" sz="2400" b="1" dirty="0" smtClean="0">
              <a:solidFill>
                <a:srgbClr val="905230"/>
              </a:solidFill>
            </a:endParaRPr>
          </a:p>
          <a:p>
            <a:pPr marL="0" indent="0" algn="just">
              <a:buNone/>
            </a:pPr>
            <a:r>
              <a:rPr lang="pl-PL" sz="2400" b="1" dirty="0" smtClean="0">
                <a:solidFill>
                  <a:srgbClr val="905230"/>
                </a:solidFill>
              </a:rPr>
              <a:t>Biblioteka </a:t>
            </a:r>
            <a:r>
              <a:rPr lang="pl-PL" sz="2400" b="1" dirty="0">
                <a:solidFill>
                  <a:srgbClr val="905230"/>
                </a:solidFill>
              </a:rPr>
              <a:t>powinna </a:t>
            </a:r>
            <a:r>
              <a:rPr lang="pl-P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zapewnić dostęp do literatury w wersji papierowej, jak i elektronicznej </a:t>
            </a:r>
            <a:r>
              <a:rPr lang="pl-PL" sz="2400" b="1" dirty="0">
                <a:solidFill>
                  <a:srgbClr val="905230"/>
                </a:solidFill>
              </a:rPr>
              <a:t>– wychodząc naprzeciw temu stwierdzeniu polskie książnice oferują usługę wypożyczenia czytników </a:t>
            </a:r>
            <a:r>
              <a:rPr lang="pl-PL" sz="2400" b="1" dirty="0" err="1">
                <a:solidFill>
                  <a:srgbClr val="905230"/>
                </a:solidFill>
              </a:rPr>
              <a:t>ebooków</a:t>
            </a:r>
            <a:r>
              <a:rPr lang="pl-PL" sz="2400" b="1" dirty="0" smtClean="0">
                <a:solidFill>
                  <a:srgbClr val="905230"/>
                </a:solidFill>
              </a:rPr>
              <a:t>.</a:t>
            </a:r>
            <a:endParaRPr lang="pl-PL" sz="2400" b="1" dirty="0">
              <a:solidFill>
                <a:srgbClr val="905230"/>
              </a:solidFill>
            </a:endParaRPr>
          </a:p>
          <a:p>
            <a:pPr marL="0" indent="0" algn="just">
              <a:buNone/>
            </a:pPr>
            <a:r>
              <a:rPr lang="pl-PL" sz="2400" b="1" dirty="0" smtClean="0">
                <a:solidFill>
                  <a:srgbClr val="905230"/>
                </a:solidFill>
              </a:rPr>
              <a:t>Dzięki temu czytelnik może </a:t>
            </a:r>
            <a:r>
              <a:rPr lang="pl-PL" sz="2400" b="1" dirty="0">
                <a:solidFill>
                  <a:srgbClr val="905230"/>
                </a:solidFill>
              </a:rPr>
              <a:t>bezpłatnie sprawdzić </a:t>
            </a:r>
            <a:r>
              <a:rPr lang="pl-P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czy czytnik </a:t>
            </a:r>
            <a:r>
              <a:rPr lang="pl-PL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 </a:t>
            </a:r>
            <a:r>
              <a:rPr lang="pl-P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się spodoba</a:t>
            </a:r>
            <a:r>
              <a:rPr lang="pl-PL" sz="2400" b="1" dirty="0">
                <a:solidFill>
                  <a:srgbClr val="905230"/>
                </a:solidFill>
              </a:rPr>
              <a:t>, przekonać się jak się czyta na elektronicznym papierze oraz przetestować działanie sprzętu i </a:t>
            </a:r>
            <a:r>
              <a:rPr lang="pl-PL" sz="2400" b="1" dirty="0" smtClean="0">
                <a:solidFill>
                  <a:srgbClr val="905230"/>
                </a:solidFill>
              </a:rPr>
              <a:t>jego </a:t>
            </a:r>
            <a:r>
              <a:rPr lang="pl-PL" sz="2400" b="1" dirty="0">
                <a:solidFill>
                  <a:srgbClr val="905230"/>
                </a:solidFill>
              </a:rPr>
              <a:t>funkcje.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0729"/>
            <a:ext cx="60960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32302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8190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548680"/>
            <a:ext cx="7859216" cy="532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33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Gdzie można wypożyczyć czytniki </a:t>
            </a:r>
            <a:r>
              <a:rPr lang="pl-PL" sz="33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ebooków</a:t>
            </a:r>
            <a:r>
              <a:rPr lang="pl-PL" sz="33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endParaRPr lang="pl-PL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Miejska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Biblioteka Publiczna w Opolu (wypożyczenie na okres 3 miesięcy, brak kaucji)</a:t>
            </a:r>
          </a:p>
          <a:p>
            <a:pPr algn="just"/>
            <a:endParaRPr lang="pl-PL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Wojewódzka Biblioteka Publiczna w Opolu (w 3 filiach wypożyczenie na okres 14 dni, brak kaucji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algn="just"/>
            <a:endParaRPr lang="pl-PL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Miejska Biblioteka Publiczna w Gdyni (w 6 filiach, wypożyczenie na okres 30 dni, kaucja zwrotna 250 zł, urządzenia mogą wypożyczać wszyscy dorośli czytelnicy).</a:t>
            </a:r>
          </a:p>
          <a:p>
            <a:pPr algn="just"/>
            <a:endParaRPr lang="pl-PL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Arteteka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Wojewódzkiej Biblioteki Publicznej w Krakowie (wypożyczenie na okres 14 dni, brak kaucji)</a:t>
            </a:r>
          </a:p>
          <a:p>
            <a:pPr algn="just"/>
            <a:endParaRPr lang="pl-PL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7" y="6028655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6176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zytniki ebooków i e-papier - co to jest? | Świat Czytników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23862" r="15429" b="2103"/>
          <a:stretch/>
        </p:blipFill>
        <p:spPr>
          <a:xfrm>
            <a:off x="467544" y="980728"/>
            <a:ext cx="7912807" cy="4551904"/>
          </a:xfrm>
          <a:prstGeom prst="rect">
            <a:avLst/>
          </a:prstGeom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49444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83" y="6070069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2409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20162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Wspieranie czytelnictwa stało się w Polsce istotnym elementem </a:t>
            </a: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działań na rzecz niwelowania nierówności społecznych i wykluczenia społecznego osób o niskim poziomie wykształcenia. </a:t>
            </a:r>
            <a:endParaRPr lang="pl-PL" b="1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Jedną 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 ostatnich kampanii społecznych wspierających czytelnictwo i kulturę czytania, promujących i popularyzujących literaturę jest akcja </a:t>
            </a: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"Czas na czytanie. Książka wzbogaca</a:t>
            </a: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". </a:t>
            </a:r>
            <a:endParaRPr lang="pl-PL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9" y="2564904"/>
            <a:ext cx="33843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95936" y="2564904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Comic Sans MS" panose="030F0702030302020204" pitchFamily="66" charset="0"/>
              </a:rPr>
              <a:t>Inicjatorzy - Wydawnictwo Świat Książki , Fundacja Agory i Agencja Ciszewski Public Relations </a:t>
            </a:r>
            <a:r>
              <a:rPr lang="pl-PL" sz="2000" b="1" dirty="0">
                <a:latin typeface="Comic Sans MS" panose="030F0702030302020204" pitchFamily="66" charset="0"/>
              </a:rPr>
              <a:t>w ramach kampanii przekażą nieodpłatnie </a:t>
            </a:r>
            <a:endParaRPr lang="pl-PL" sz="20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pl-PL" sz="2000" b="1" dirty="0" smtClean="0">
                <a:latin typeface="Comic Sans MS" panose="030F0702030302020204" pitchFamily="66" charset="0"/>
              </a:rPr>
              <a:t>100 </a:t>
            </a:r>
            <a:r>
              <a:rPr lang="pl-PL" sz="2000" b="1" dirty="0">
                <a:latin typeface="Comic Sans MS" panose="030F0702030302020204" pitchFamily="66" charset="0"/>
              </a:rPr>
              <a:t>000 tysięcy książek bibliotekom publicznym, szkolnym, i przyszpitalnym. </a:t>
            </a:r>
            <a:endParaRPr lang="pl-PL" sz="20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pl-PL" sz="2000" dirty="0" smtClean="0">
                <a:latin typeface="Comic Sans MS" panose="030F0702030302020204" pitchFamily="66" charset="0"/>
              </a:rPr>
              <a:t>Organizatorzy </a:t>
            </a:r>
            <a:r>
              <a:rPr lang="pl-PL" sz="2000" dirty="0">
                <a:latin typeface="Comic Sans MS" panose="030F0702030302020204" pitchFamily="66" charset="0"/>
              </a:rPr>
              <a:t>przygotowali zestaw tytułów wydawnictw, z których przystępujące do akcji biblioteki są zobowiązane </a:t>
            </a:r>
            <a:r>
              <a:rPr lang="pl-PL" sz="2000" b="1" dirty="0">
                <a:latin typeface="Comic Sans MS" panose="030F0702030302020204" pitchFamily="66" charset="0"/>
              </a:rPr>
              <a:t>stworzyć listy pożądanych </a:t>
            </a:r>
            <a:r>
              <a:rPr lang="pl-PL" sz="2000" b="1" dirty="0" smtClean="0">
                <a:latin typeface="Comic Sans MS" panose="030F0702030302020204" pitchFamily="66" charset="0"/>
              </a:rPr>
              <a:t>książek</a:t>
            </a:r>
            <a:r>
              <a:rPr lang="pl-PL" sz="2000" dirty="0" smtClean="0">
                <a:latin typeface="Comic Sans MS" panose="030F0702030302020204" pitchFamily="66" charset="0"/>
              </a:rPr>
              <a:t>. </a:t>
            </a:r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9" y="6073492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3072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zeczytamWszystkich.pl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19086" r="2857" b="2898"/>
          <a:stretch/>
        </p:blipFill>
        <p:spPr>
          <a:xfrm>
            <a:off x="467544" y="836712"/>
            <a:ext cx="8190413" cy="384048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339752" y="605116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7" y="6051163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chemeClr val="accent1"/>
                </a:solidFill>
                <a:latin typeface="Comic Sans MS" panose="030F0702030302020204" pitchFamily="66" charset="0"/>
              </a:rPr>
              <a:t>Celem </a:t>
            </a:r>
            <a:r>
              <a:rPr lang="pl-PL" sz="2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akcji „Zaczytani" </a:t>
            </a:r>
            <a:r>
              <a:rPr lang="pl-PL" sz="2200" dirty="0">
                <a:solidFill>
                  <a:schemeClr val="accent1"/>
                </a:solidFill>
                <a:latin typeface="Comic Sans MS" panose="030F0702030302020204" pitchFamily="66" charset="0"/>
              </a:rPr>
              <a:t>jest stworzenie na szpitalnych oddziałach dziecięcych w całym kraju </a:t>
            </a:r>
            <a:r>
              <a:rPr lang="pl-PL" sz="2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społecznych bibliotek</a:t>
            </a:r>
            <a:r>
              <a:rPr lang="pl-PL" sz="2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Zaczytani </a:t>
            </a:r>
            <a:r>
              <a:rPr lang="pl-PL" sz="2200" dirty="0">
                <a:solidFill>
                  <a:schemeClr val="accent1"/>
                </a:solidFill>
                <a:latin typeface="Comic Sans MS" panose="030F0702030302020204" pitchFamily="66" charset="0"/>
              </a:rPr>
              <a:t>na swoim koncie mają już </a:t>
            </a:r>
            <a:r>
              <a:rPr lang="pl-PL" sz="2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kilkaset szpitali</a:t>
            </a:r>
            <a:r>
              <a:rPr lang="pl-PL" sz="2200" dirty="0">
                <a:solidFill>
                  <a:schemeClr val="accent1"/>
                </a:solidFill>
                <a:latin typeface="Comic Sans MS" panose="030F0702030302020204" pitchFamily="66" charset="0"/>
              </a:rPr>
              <a:t>, które otrzymały książki. Organizatorzy szerzą czytelnictwo wśród najmłodszych i zachęcają rodziców pacjentów do czytania. Akcja rozpoczęła się w grudniu 2012 r. w Brzegu w woj. opolskim</a:t>
            </a:r>
            <a:r>
              <a:rPr lang="pl-PL" sz="2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endParaRPr lang="pl-PL" sz="2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Kampanię wspierają wydawnictwa, które przesyłają nowe książki. </a:t>
            </a:r>
            <a:endParaRPr lang="pl-PL" sz="2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Od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 września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bibliotekach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ruszyła akcja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zbierania książek dla dzieci. Każdy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może oddać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wybraną książkę ze swojego zbioru na specjalną półkę w bibliotece.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Ważne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aby książki nie były zniszczone.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Akcja będzie powtórzona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również w galeriach handlowych w całej Polsce.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60453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5562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6" y="187858"/>
            <a:ext cx="4392487" cy="581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8655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029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68052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8655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5556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Akcja Czytam Sobi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12991" r="11213"/>
          <a:stretch/>
        </p:blipFill>
        <p:spPr>
          <a:xfrm>
            <a:off x="971600" y="764704"/>
            <a:ext cx="7488832" cy="4662858"/>
          </a:xfrm>
          <a:prstGeom prst="rect">
            <a:avLst/>
          </a:prstGeom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4067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576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332656"/>
            <a:ext cx="78488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Comic Sans MS" panose="030F0702030302020204" pitchFamily="66" charset="0"/>
              </a:rPr>
              <a:t>Jesteś bibliotekarzem?</a:t>
            </a:r>
          </a:p>
          <a:p>
            <a:pPr algn="just"/>
            <a:r>
              <a:rPr lang="pl-PL" sz="2000" b="1" dirty="0" smtClean="0">
                <a:latin typeface="Comic Sans MS" panose="030F0702030302020204" pitchFamily="66" charset="0"/>
              </a:rPr>
              <a:t>Zorganizuj warsztaty dla dzieci</a:t>
            </a:r>
            <a:r>
              <a:rPr lang="pl-PL" sz="2000" dirty="0" smtClean="0">
                <a:latin typeface="Comic Sans MS" panose="030F0702030302020204" pitchFamily="66" charset="0"/>
              </a:rPr>
              <a:t>; pokaż dzieciom ich różnorodność, niech zobaczą, </a:t>
            </a:r>
            <a:r>
              <a:rPr lang="pl-PL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że w książkach każdy znajdzie coś dla siebie.</a:t>
            </a:r>
          </a:p>
          <a:p>
            <a:pPr algn="just"/>
            <a:r>
              <a:rPr lang="pl-PL" sz="2000" b="1" dirty="0" smtClean="0">
                <a:latin typeface="Comic Sans MS" panose="030F0702030302020204" pitchFamily="66" charset="0"/>
              </a:rPr>
              <a:t>Zorganizuj warsztaty dla rodziców o tym, </a:t>
            </a:r>
            <a:r>
              <a:rPr lang="pl-PL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jak nauczyć dziecko czytać.</a:t>
            </a:r>
          </a:p>
          <a:p>
            <a:pPr algn="just"/>
            <a:r>
              <a:rPr lang="pl-PL" sz="2000" dirty="0" smtClean="0">
                <a:latin typeface="Comic Sans MS" panose="030F0702030302020204" pitchFamily="66" charset="0"/>
              </a:rPr>
              <a:t>Wywieś plakat informujący o Akcji „Czytam sobie”</a:t>
            </a:r>
          </a:p>
          <a:p>
            <a:pPr algn="just"/>
            <a:r>
              <a:rPr lang="pl-PL" sz="2000" dirty="0" smtClean="0">
                <a:latin typeface="Comic Sans MS" panose="030F0702030302020204" pitchFamily="66" charset="0"/>
              </a:rPr>
              <a:t>Daj nam znać o swoich działaniach poprzez FB lub kontakt na stronie www.czytamsobie.pl. Powiemy o Twoich działaniach na naszym </a:t>
            </a:r>
            <a:r>
              <a:rPr lang="pl-PL" sz="2000" dirty="0" err="1" smtClean="0">
                <a:latin typeface="Comic Sans MS" panose="030F0702030302020204" pitchFamily="66" charset="0"/>
              </a:rPr>
              <a:t>Facebooku</a:t>
            </a:r>
            <a:r>
              <a:rPr lang="pl-PL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err="1" smtClean="0">
                <a:latin typeface="Comic Sans MS" panose="030F0702030302020204" pitchFamily="66" charset="0"/>
              </a:rPr>
              <a:t>CzytanieToDziala</a:t>
            </a:r>
            <a:r>
              <a:rPr lang="pl-PL" sz="20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pl-PL" sz="2000" b="1" dirty="0" smtClean="0">
                <a:latin typeface="Comic Sans MS" panose="030F0702030302020204" pitchFamily="66" charset="0"/>
              </a:rPr>
              <a:t>Jesteś nauczycielem?</a:t>
            </a:r>
          </a:p>
          <a:p>
            <a:pPr algn="just"/>
            <a:r>
              <a:rPr lang="pl-PL" sz="2000" dirty="0" smtClean="0">
                <a:latin typeface="Comic Sans MS" panose="030F0702030302020204" pitchFamily="66" charset="0"/>
              </a:rPr>
              <a:t>Możesz </a:t>
            </a:r>
            <a:r>
              <a:rPr lang="pl-PL" sz="2000" b="1" dirty="0" smtClean="0">
                <a:latin typeface="Comic Sans MS" panose="030F0702030302020204" pitchFamily="66" charset="0"/>
              </a:rPr>
              <a:t>przeprowadzić lekcję w oparciu o serię „Czytam sobie”. </a:t>
            </a:r>
            <a:r>
              <a:rPr lang="pl-PL" sz="2000" dirty="0" smtClean="0">
                <a:latin typeface="Comic Sans MS" panose="030F0702030302020204" pitchFamily="66" charset="0"/>
              </a:rPr>
              <a:t>Scenariusze zająć i materiał dla dzieci znajdziesz na stronie www.czytamsobie.pl</a:t>
            </a:r>
          </a:p>
          <a:p>
            <a:pPr algn="just"/>
            <a:r>
              <a:rPr lang="pl-PL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Polecaj rodzicom lektury dodatkowe – do domu</a:t>
            </a:r>
            <a:r>
              <a:rPr lang="pl-PL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pl-PL" sz="2000" dirty="0" smtClean="0">
                <a:latin typeface="Comic Sans MS" panose="030F0702030302020204" pitchFamily="66" charset="0"/>
              </a:rPr>
              <a:t>Polecaj serię „Czytam sobie” dla dzieci, które dopiero zaczynają czytać, obszerniejsze książki dla dzieci, które już czytają.</a:t>
            </a:r>
          </a:p>
          <a:p>
            <a:pPr algn="just"/>
            <a:r>
              <a:rPr lang="pl-PL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Polecaj dzieciom też książki współczesne </a:t>
            </a:r>
            <a:r>
              <a:rPr lang="pl-PL" sz="2000" dirty="0" smtClean="0">
                <a:latin typeface="Comic Sans MS" panose="030F0702030302020204" pitchFamily="66" charset="0"/>
              </a:rPr>
              <a:t>– łatwiej się w nich odnajdą, potem chętniej sięgną po literaturę klasyczną.</a:t>
            </a:r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4067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957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kcja Czytam sobie!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2711" y="332656"/>
            <a:ext cx="6786610" cy="5089958"/>
          </a:xfrm>
          <a:prstGeom prst="rect">
            <a:avLst/>
          </a:prstGeom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7899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4926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33962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129"/>
            <a:ext cx="4403175" cy="59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8655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9712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84776" cy="26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5576" y="2852936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Posiadacz Karty Czytelnika może </a:t>
            </a:r>
            <a:r>
              <a:rPr lang="pl-PL" b="1" dirty="0" smtClean="0">
                <a:solidFill>
                  <a:srgbClr val="407843"/>
                </a:solidFill>
              </a:rPr>
              <a:t>wybrać sobie jedną książkę i zabrać ją do domu.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W Schronisku książki w bezpiecznych i przytulnych warunkach czekają na nowego właściciela. Czytelnik Biblioteki może przygarnąć samotną i bezpańską książeczkę, ale także ulżyć swoim przeciążonym regałom i </a:t>
            </a:r>
            <a:r>
              <a:rPr lang="pl-PL" b="1" dirty="0" smtClean="0">
                <a:solidFill>
                  <a:srgbClr val="407843"/>
                </a:solidFill>
              </a:rPr>
              <a:t>zostawić coś ze swoich zbiorów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. Jednakże nic na siłę! Można przygarnąć książkę niczego nie zostawiając w zamian albo odwrotnie, zostawić coś u nas i niczego nie zabierać. Pełna swoboda. Książki po przeczytaniu można także zwrócić ale nie trzeba. To jednak nie wszystko, jeżeli czytelnik chce pożyczyć komuś książkę, a nie ma możliwości spotkania się, </a:t>
            </a:r>
            <a:r>
              <a:rPr lang="pl-PL" b="1" dirty="0" smtClean="0">
                <a:solidFill>
                  <a:srgbClr val="407843"/>
                </a:solidFill>
              </a:rPr>
              <a:t>możne zostawić książkę w Schronisku i podać nazwisko osoby która ma ją odebrać.</a:t>
            </a:r>
            <a:endParaRPr lang="pl-PL" b="1" dirty="0">
              <a:solidFill>
                <a:srgbClr val="407843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94" y="608302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0154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Termiczny</Template>
  <TotalTime>10250</TotalTime>
  <Words>860</Words>
  <Application>Microsoft Office PowerPoint</Application>
  <PresentationFormat>Pokaz na ekranie (4:3)</PresentationFormat>
  <Paragraphs>70</Paragraphs>
  <Slides>15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Thermal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promujące czytelnictwo wśród uczniów</dc:title>
  <dc:creator>Małgorzata Mianowany</dc:creator>
  <cp:lastModifiedBy>PC</cp:lastModifiedBy>
  <cp:revision>247</cp:revision>
  <dcterms:created xsi:type="dcterms:W3CDTF">2014-01-11T22:51:56Z</dcterms:created>
  <dcterms:modified xsi:type="dcterms:W3CDTF">2014-03-24T08:48:21Z</dcterms:modified>
</cp:coreProperties>
</file>